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7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02" y="14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1EFA5-2003-4AF2-AEC8-AFD9E5D25758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F1B62-74B1-411F-AC4E-B8506A7452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731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73486C-2C00-C126-937B-FCC0CC6A6C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7499767-F718-6C5F-9CEC-04D6F8521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93A1F6-8A4E-69F4-048E-A70C32AFC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353B95-D544-2A48-A7D0-8F3232FEE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5F1632-27EB-840E-2983-EDD23D1C2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2407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93B783-48A2-6815-D7F4-7275C3E2A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E4B683F-2887-CBB0-33D1-87EB8A22A1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F73014-7B45-A16A-3779-97C6865E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B7251CB-1278-1EA3-43B6-572B8E788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9419F66-274F-4A6D-4D7B-0AD2A38BF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458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BF514E6-BF98-70C8-EF6F-3A92FB6C59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4A621A-6C36-BBE6-397D-6530743DE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7BDDC6-DBE2-707D-7844-CBD3606B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A95CA7-2E5F-4DF1-A1EE-621DFC67B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0D0FCD-5339-FC40-72CF-BC8AAF480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0814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C57F1D-42FE-E948-26D3-EE7B3DAC9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D359AF-4A86-1858-A5CB-BD9010531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276800-30F6-ECC1-E659-A20F20F39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C861F7-9127-6549-5DA6-C7E9A571F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C656E7-489C-BD34-D451-89D01545D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058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C54440-B1BA-90F4-1E7A-128E3857F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2131DF1-65E4-9CCD-4E51-0A72471F5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82D0AF-0D4B-E997-C8F7-E7A7DF12A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711B32-52C7-25F6-1FD3-6CFD04A00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A01698-58E8-057C-E0B1-3B622F4F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5820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69AACF-DA55-F5EC-70A9-94B2E2C14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E74D52-57D2-D358-0BB8-E18DB213D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7229E1A-5071-C93E-E2F9-D06FA9DBB8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3818AC5-A308-E9AB-5A71-029A002B0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2A140F-9352-BF21-6935-BA2927E49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5B8EFF0-C4D0-198A-13B2-BA5923C1A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89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95285F-8D41-AD80-78E8-64381C4EB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ADFC5B-0A82-DFAD-3D25-0F2EAB1C5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F576375-2D9A-CAAE-920F-9C7BAE9A0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8BB1537-6BA2-CC5F-AE6D-3E50D0C700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6D5AA86-D83A-4A09-9CEA-013604EAC0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468C650-694E-10FB-D471-666B0AEC0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E922BC3-CFDC-82C0-71A8-1E1AF2300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B6ABD9A-92AC-3C40-17DD-B203617B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594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515991-D3C0-E286-2648-1F789300F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7B04513-354F-D34E-F43A-3C0D0D128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CFEA2DB-FFCE-F551-9431-24D45F923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8C2EED2-6A90-304C-EE57-7708AAB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098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4264461-CEED-E36B-BA4F-338B4B4F5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3997614-8BD3-1621-12EA-21193B39B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2F25D86-DF53-0BF1-B8BE-801CDF328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22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94B3E7-9FF0-66C0-B585-DB7A2C5F7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C84E3C-0787-7C08-FB01-C772222E0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E5179CE-8B72-FFCE-DFB9-275A89E53E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5985110-3A91-AAA0-443F-249A431F3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FD42D47-D8B7-9F68-CA4C-B7C8C0EA0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CB72EE1-F0F6-99ED-70F6-25E249798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656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75BF72-10AC-2E7F-34E7-E9931CAA4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9ED38D0-A313-B56B-3C1D-61C9919498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A732B03-31DB-CAB3-6A5D-FAD9CE62C0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39519B7-7B22-9F7B-22CA-8BF95722D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BB52DC9-9905-DAE6-C2A7-BD6E13ED2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F9FFCC-45EB-83DD-4652-E259FC4CA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0512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E68A9C9-02E0-9C06-42A0-74063ECA6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9C713D8-DFF8-CEDE-AFBB-C0F802297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489137-61D9-8044-426E-7A4C308510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2F33E-7070-4E98-9107-69992F1FDBBD}" type="datetimeFigureOut">
              <a:rPr lang="it-IT" smtClean="0"/>
              <a:t>05/12/2023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2D0C58-A07C-179E-4F7B-BA3DB3144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1082FC-1BF5-4F3C-295D-AA58D5E9CB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7F956-ADA1-4E23-8A77-D2534C1C78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3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35D9902-E23E-67D5-EA2C-0C65B356A6B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1344952" y="111918"/>
            <a:ext cx="9502093" cy="663416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A0C4639-7014-C107-84E5-A0FC67A4E7FD}"/>
              </a:ext>
            </a:extLst>
          </p:cNvPr>
          <p:cNvSpPr txBox="1"/>
          <p:nvPr/>
        </p:nvSpPr>
        <p:spPr>
          <a:xfrm>
            <a:off x="1080245" y="568860"/>
            <a:ext cx="6986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POLITECNICO DI TORINO</a:t>
            </a:r>
          </a:p>
          <a:p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CORSO DI LAUREA MAGISTRALE IN INGEGNERIA MECCANICA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INDIRIZZO: AUTOMAZIONE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3796730" y="2178745"/>
            <a:ext cx="459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TESI DI LAUREA MAGISTRALE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EB85F57-A56D-C2D0-7EEE-3ADFE9228602}"/>
              </a:ext>
            </a:extLst>
          </p:cNvPr>
          <p:cNvSpPr txBox="1"/>
          <p:nvPr/>
        </p:nvSpPr>
        <p:spPr>
          <a:xfrm>
            <a:off x="1080247" y="3049967"/>
            <a:ext cx="10031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Identificazione, modellazione e sperimentazione di pattini pneumostatici controllati mediante valvola a diaframma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E7AC769-1453-B870-CE21-F81B9B6B3E1B}"/>
              </a:ext>
            </a:extLst>
          </p:cNvPr>
          <p:cNvSpPr txBox="1"/>
          <p:nvPr/>
        </p:nvSpPr>
        <p:spPr>
          <a:xfrm>
            <a:off x="1479672" y="4348011"/>
            <a:ext cx="3516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RELATORI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Terenziano RAPARELLI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Ing. Luigi LENTINI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Andrea TRIVELLA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Federico COLOMBO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C968D0A-7F7F-E49F-2822-26B3901288D8}"/>
              </a:ext>
            </a:extLst>
          </p:cNvPr>
          <p:cNvSpPr txBox="1"/>
          <p:nvPr/>
        </p:nvSpPr>
        <p:spPr>
          <a:xfrm>
            <a:off x="8587692" y="4348011"/>
            <a:ext cx="2124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CANDIDATO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Daniele VIADANA</a:t>
            </a:r>
          </a:p>
        </p:txBody>
      </p:sp>
    </p:spTree>
    <p:extLst>
      <p:ext uri="{BB962C8B-B14F-4D97-AF65-F5344CB8AC3E}">
        <p14:creationId xmlns:p14="http://schemas.microsoft.com/office/powerpoint/2010/main" val="718149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0" y="317970"/>
            <a:ext cx="5763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VALIDAZIONE PROCEDURA PROGETTUALE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761E7FB-6FC9-9FD6-ACC0-B2B9DF6419CD}"/>
              </a:ext>
            </a:extLst>
          </p:cNvPr>
          <p:cNvSpPr txBox="1"/>
          <p:nvPr/>
        </p:nvSpPr>
        <p:spPr>
          <a:xfrm>
            <a:off x="726500" y="994157"/>
            <a:ext cx="58785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it-IT" dirty="0"/>
              <a:t>PROCEDURA:</a:t>
            </a:r>
          </a:p>
          <a:p>
            <a:pPr algn="just"/>
            <a:endParaRPr lang="it-IT" sz="1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200" dirty="0"/>
              <a:t>Definire i parametri fisici, geometrici e le condizioni operative in input al modello ‘’0’’: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Altezza di meato desiderata,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it-IT" sz="1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Range di capacità di carico, F</a:t>
            </a:r>
            <a:r>
              <a:rPr lang="it-IT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Dimensioni membrana, s d</a:t>
            </a:r>
            <a:r>
              <a:rPr lang="it-IT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Pressione di alimentazione, P</a:t>
            </a:r>
            <a:r>
              <a:rPr lang="it-IT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Salvare i dati di rigidezza statica e precarico numerici in output dal modello ‘’0’’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Inserimento dei dati di output nel modello ‘’1’’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Confronto delle curve numeriche e sperimentali degli andamenti di capacità di carico e portata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 della congruenza del punto di regolazione con l’altezza di meato desiderata</a:t>
            </a:r>
          </a:p>
          <a:p>
            <a:pPr marL="0" lvl="1" algn="just"/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EF2BAA0-0173-F301-8A66-762B5CC3FB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70" y="3676361"/>
            <a:ext cx="4922894" cy="2376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97E2624-9A16-17A9-6A46-85BB86BE6A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082" y="3676361"/>
            <a:ext cx="4922897" cy="2376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F929842-BB2F-6C69-C917-3DF5B9BA06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082" y="1028223"/>
            <a:ext cx="4926839" cy="237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341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0" y="317970"/>
            <a:ext cx="5763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CONCLUSIONI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D42796-DD44-773F-9884-7330FF4925BD}"/>
              </a:ext>
            </a:extLst>
          </p:cNvPr>
          <p:cNvSpPr txBox="1"/>
          <p:nvPr/>
        </p:nvSpPr>
        <p:spPr>
          <a:xfrm>
            <a:off x="726501" y="1443841"/>
            <a:ext cx="107752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È stato testato e modellato un sistema di compensazione passiva per pattini pneumostatici;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modello numerico di caratterizzazione statica è stato validato tramite l’esecuzione di prove sperimentali;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È stata validata una procedura progettuale per permettere il funzionamento del sistema con rigidezza quasi-statica infinita nelle condizioni desiderate ed è stato individuato come effettuare il corretto fissaggio della membrana sul corpo;</a:t>
            </a:r>
          </a:p>
          <a:p>
            <a:pPr algn="just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condizioni statiche o quasi-statiche il sistema ha un ottimo comportamento per quanto riguarda la compensazione delle forze applicate al pattino;</a:t>
            </a:r>
          </a:p>
          <a:p>
            <a:pPr algn="just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Rimane una soluzione ottimale in ambito industriale, vista la semplicità realizzativa e l’economicità.</a:t>
            </a:r>
          </a:p>
        </p:txBody>
      </p:sp>
    </p:spTree>
    <p:extLst>
      <p:ext uri="{BB962C8B-B14F-4D97-AF65-F5344CB8AC3E}">
        <p14:creationId xmlns:p14="http://schemas.microsoft.com/office/powerpoint/2010/main" val="3846403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35D9902-E23E-67D5-EA2C-0C65B356A6B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1344952" y="111918"/>
            <a:ext cx="9502093" cy="663416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A0C4639-7014-C107-84E5-A0FC67A4E7FD}"/>
              </a:ext>
            </a:extLst>
          </p:cNvPr>
          <p:cNvSpPr txBox="1"/>
          <p:nvPr/>
        </p:nvSpPr>
        <p:spPr>
          <a:xfrm>
            <a:off x="1080245" y="568860"/>
            <a:ext cx="6986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POLITECNICO DI TORINO</a:t>
            </a:r>
          </a:p>
          <a:p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CORSO DI LAUREA MAGISTRALE IN INGEGNERIA MECCANICA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INDIRIZZO: AUTOMAZIONE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EB85F57-A56D-C2D0-7EEE-3ADFE9228602}"/>
              </a:ext>
            </a:extLst>
          </p:cNvPr>
          <p:cNvSpPr txBox="1"/>
          <p:nvPr/>
        </p:nvSpPr>
        <p:spPr>
          <a:xfrm>
            <a:off x="1080247" y="3049967"/>
            <a:ext cx="10031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GRAZIE PER L’ATTENZIONE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E7AC769-1453-B870-CE21-F81B9B6B3E1B}"/>
              </a:ext>
            </a:extLst>
          </p:cNvPr>
          <p:cNvSpPr txBox="1"/>
          <p:nvPr/>
        </p:nvSpPr>
        <p:spPr>
          <a:xfrm>
            <a:off x="1479672" y="4348011"/>
            <a:ext cx="3516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RELATORI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Terenziano RAPARELLI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Ing. Luigi LENTINI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Andrea TRIVELLA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Federico COLOMBO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C968D0A-7F7F-E49F-2822-26B3901288D8}"/>
              </a:ext>
            </a:extLst>
          </p:cNvPr>
          <p:cNvSpPr txBox="1"/>
          <p:nvPr/>
        </p:nvSpPr>
        <p:spPr>
          <a:xfrm>
            <a:off x="8587692" y="4348011"/>
            <a:ext cx="2124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CANDIDATO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Daniele VIADANA</a:t>
            </a:r>
          </a:p>
        </p:txBody>
      </p:sp>
    </p:spTree>
    <p:extLst>
      <p:ext uri="{BB962C8B-B14F-4D97-AF65-F5344CB8AC3E}">
        <p14:creationId xmlns:p14="http://schemas.microsoft.com/office/powerpoint/2010/main" val="368326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B446BB75-CF74-D6F2-9A8E-EAE67BFA359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1344952" y="111918"/>
            <a:ext cx="9502093" cy="663416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1" y="317970"/>
            <a:ext cx="1685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SOMMARIO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C667CC3-0BED-1227-D59F-4880177304A3}"/>
              </a:ext>
            </a:extLst>
          </p:cNvPr>
          <p:cNvSpPr txBox="1"/>
          <p:nvPr/>
        </p:nvSpPr>
        <p:spPr>
          <a:xfrm>
            <a:off x="726501" y="1720840"/>
            <a:ext cx="69863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Introduzione</a:t>
            </a:r>
          </a:p>
          <a:p>
            <a:pPr marL="342900" indent="-342900">
              <a:buFont typeface="+mj-lt"/>
              <a:buAutoNum type="arabicPeriod"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Descrizione del prototipo, modello numerico</a:t>
            </a:r>
          </a:p>
          <a:p>
            <a:pPr marL="342900" indent="-342900">
              <a:buFont typeface="+mj-lt"/>
              <a:buAutoNum type="arabicPeriod"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Banco prova, risultati sperimentali</a:t>
            </a:r>
          </a:p>
          <a:p>
            <a:pPr marL="342900" indent="-342900">
              <a:buFont typeface="+mj-lt"/>
              <a:buAutoNum type="arabicPeriod"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Validazione procedura progettuale</a:t>
            </a:r>
          </a:p>
          <a:p>
            <a:pPr marL="342900" indent="-342900">
              <a:buFont typeface="+mj-lt"/>
              <a:buAutoNum type="arabicPeriod"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Conclusioni</a:t>
            </a:r>
          </a:p>
        </p:txBody>
      </p:sp>
    </p:spTree>
    <p:extLst>
      <p:ext uri="{BB962C8B-B14F-4D97-AF65-F5344CB8AC3E}">
        <p14:creationId xmlns:p14="http://schemas.microsoft.com/office/powerpoint/2010/main" val="167483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1" y="317970"/>
            <a:ext cx="2204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INTRODUZIONE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>
            <a:extLst>
              <a:ext uri="{FF2B5EF4-FFF2-40B4-BE49-F238E27FC236}">
                <a16:creationId xmlns:a16="http://schemas.microsoft.com/office/drawing/2014/main" id="{9FDFC386-74CF-9E87-299B-49506133A8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92" y="2129733"/>
            <a:ext cx="5139308" cy="3428381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A432F1E-8037-0599-921F-0DDBCADC3953}"/>
              </a:ext>
            </a:extLst>
          </p:cNvPr>
          <p:cNvSpPr txBox="1"/>
          <p:nvPr/>
        </p:nvSpPr>
        <p:spPr>
          <a:xfrm>
            <a:off x="7349661" y="1336119"/>
            <a:ext cx="415205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VANTAGGI:</a:t>
            </a:r>
          </a:p>
          <a:p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Precisione di posizionamento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Assenza di contatto tra le parti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Attrito nullo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Durabilità elevata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Ridotto apporto di agenti contaminanti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SVANTAGGI:</a:t>
            </a:r>
          </a:p>
          <a:p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Sensibilità al setup di utilizzo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Rigidezza statica e dinamica e smorzamento ridotte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APPLICAZIONI:</a:t>
            </a:r>
          </a:p>
          <a:p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Macchine utensili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Macchine di misura a coordinate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Macchine per la fabbricazione di circuiti integrati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A72EF33-6E0C-32DE-1F86-78BF291126F4}"/>
              </a:ext>
            </a:extLst>
          </p:cNvPr>
          <p:cNvSpPr txBox="1"/>
          <p:nvPr/>
        </p:nvSpPr>
        <p:spPr>
          <a:xfrm>
            <a:off x="726500" y="994157"/>
            <a:ext cx="485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it-IT" dirty="0"/>
              <a:t>PATTINI PNEUMOSTATICI</a:t>
            </a:r>
          </a:p>
        </p:txBody>
      </p:sp>
    </p:spTree>
    <p:extLst>
      <p:ext uri="{BB962C8B-B14F-4D97-AF65-F5344CB8AC3E}">
        <p14:creationId xmlns:p14="http://schemas.microsoft.com/office/powerpoint/2010/main" val="3774441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0" y="317970"/>
            <a:ext cx="419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DESCRIZIONE DEL PROTOTIPO  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pic>
        <p:nvPicPr>
          <p:cNvPr id="10" name="Immagine 9" descr="Immagine che contiene elettronica, interno, valvola&#10;&#10;Descrizione generata automaticamente">
            <a:extLst>
              <a:ext uri="{FF2B5EF4-FFF2-40B4-BE49-F238E27FC236}">
                <a16:creationId xmlns:a16="http://schemas.microsoft.com/office/drawing/2014/main" id="{503F9442-4FC9-27DA-D830-B173BA9AAF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5" t="12457" r="34945" b="22837"/>
          <a:stretch/>
        </p:blipFill>
        <p:spPr bwMode="auto">
          <a:xfrm>
            <a:off x="1339026" y="4574113"/>
            <a:ext cx="2681644" cy="15057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magine 10" descr="Immagine che contiene strumento, spina/tappo&#10;&#10;Descrizione generata automaticamente">
            <a:extLst>
              <a:ext uri="{FF2B5EF4-FFF2-40B4-BE49-F238E27FC236}">
                <a16:creationId xmlns:a16="http://schemas.microsoft.com/office/drawing/2014/main" id="{F9995B27-7991-4509-56F6-7DCC323198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025" y="2562703"/>
            <a:ext cx="2681644" cy="2011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C23DF26-A33A-6232-04FE-6C927D814E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0917" y="2302111"/>
            <a:ext cx="6046660" cy="3897653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FFB7266-6EE6-F324-A4CA-24D61520C8E1}"/>
              </a:ext>
            </a:extLst>
          </p:cNvPr>
          <p:cNvSpPr txBox="1"/>
          <p:nvPr/>
        </p:nvSpPr>
        <p:spPr>
          <a:xfrm>
            <a:off x="708391" y="978672"/>
            <a:ext cx="107752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OBIETTIVI:</a:t>
            </a:r>
          </a:p>
          <a:p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Studiare un sistema di compensazione applicabile ad un pattino pneumostatico, in grado di compensare le variazioni di altezza di meato derivanti dalla variazione di carico applicato ad esso.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Validare la procedura progettuale studiata per un pattino controllato tramite valvola a diaframma.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959584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0" y="317970"/>
            <a:ext cx="419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MODELLO NUMERICO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pic>
        <p:nvPicPr>
          <p:cNvPr id="2" name="Immagine 1" descr="Immagine che contiene testo, diagramma, disegno, schizzo&#10;&#10;Descrizione generata automaticamente">
            <a:extLst>
              <a:ext uri="{FF2B5EF4-FFF2-40B4-BE49-F238E27FC236}">
                <a16:creationId xmlns:a16="http://schemas.microsoft.com/office/drawing/2014/main" id="{D3788E1B-F360-A689-9FEA-471C179D9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27565"/>
            <a:ext cx="5534025" cy="260286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EB79988-7145-003E-4EAA-366ED71B8828}"/>
              </a:ext>
            </a:extLst>
          </p:cNvPr>
          <p:cNvSpPr txBox="1"/>
          <p:nvPr/>
        </p:nvSpPr>
        <p:spPr>
          <a:xfrm>
            <a:off x="726500" y="943627"/>
            <a:ext cx="4072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it-IT" cap="all" dirty="0"/>
              <a:t>Modello a parametri concentrati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9C61E2C-3B7D-C078-CBB3-2E905A01A68A}"/>
                  </a:ext>
                </a:extLst>
              </p:cNvPr>
              <p:cNvSpPr txBox="1"/>
              <p:nvPr/>
            </p:nvSpPr>
            <p:spPr>
              <a:xfrm>
                <a:off x="726500" y="1338258"/>
                <a:ext cx="4812469" cy="4849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algn="ctr"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pPr algn="just"/>
                <a:r>
                  <a:rPr lang="it-IT" dirty="0"/>
                  <a:t>Le portate elaborate dagli orifizi di ugello e pattino (G</a:t>
                </a:r>
                <a:r>
                  <a:rPr lang="it-IT" baseline="-25000" dirty="0"/>
                  <a:t>1</a:t>
                </a:r>
                <a:r>
                  <a:rPr lang="it-IT" dirty="0"/>
                  <a:t> e G</a:t>
                </a:r>
                <a:r>
                  <a:rPr lang="it-IT" baseline="-25000" dirty="0"/>
                  <a:t>2</a:t>
                </a:r>
                <a:r>
                  <a:rPr lang="it-IT" dirty="0"/>
                  <a:t>) sono determinate mediante la formula ISO 6358:</a:t>
                </a:r>
              </a:p>
              <a:p>
                <a:pPr algn="just"/>
                <a:endParaRPr lang="it-IT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sz="1200" i="1" kern="1000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it-IT" sz="1200" b="0" i="1" kern="100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1200" b="0" i="1" kern="100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ad>
                                <m:radPr>
                                  <m:degHide m:val="on"/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it-IT" sz="1200" i="1" kern="1000">
                                              <a:effectLst/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it-IT" sz="1200" i="1" kern="1000">
                                                  <a:effectLst/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f>
                                                <m:fPr>
                                                  <m:ctrlPr>
                                                    <a:rPr lang="it-IT" sz="1200" i="1" kern="1000">
                                                      <a:effectLst/>
                                                      <a:latin typeface="Cambria Math" panose="020405030504060302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b>
                                                    <m:sSubPr>
                                                      <m:ctrlPr>
                                                        <a:rPr lang="it-IT" sz="1200" i="1" kern="100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it-IT" sz="1200" i="1" kern="100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ea typeface="Calibri" panose="020F0502020204030204" pitchFamily="34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it-IT" sz="1200" b="0" i="1" kern="1000" smtClean="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ea typeface="Calibri" panose="020F0502020204030204" pitchFamily="34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num>
                                                <m:den>
                                                  <m:sSub>
                                                    <m:sSubPr>
                                                      <m:ctrlPr>
                                                        <a:rPr lang="it-IT" sz="1200" i="1" kern="100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it-IT" sz="1200" i="1" kern="100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ea typeface="Calibri" panose="020F0502020204030204" pitchFamily="34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it-IT" sz="1200" b="0" i="1" kern="1000" smtClean="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ea typeface="Calibri" panose="020F0502020204030204" pitchFamily="34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m:t>𝑚𝑜𝑛𝑡𝑒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  <m:r>
                                                <a:rPr lang="it-IT" sz="1200" i="1" kern="1000"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it-IT" sz="1200" i="1" kern="1000">
                                                      <a:effectLst/>
                                                      <a:latin typeface="Cambria Math" panose="020405030504060302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sz="1200" i="1" kern="100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𝑏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200" i="1" kern="100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𝑐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it-IT" sz="1200" i="1" kern="1000"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m:t>1−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it-IT" sz="1200" i="1" kern="1000">
                                                      <a:effectLst/>
                                                      <a:latin typeface="Cambria Math" panose="020405030504060302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sz="1200" i="1" kern="100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𝑏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200" i="1" kern="100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𝑐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      </m:t>
                              </m:r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𝑠𝑒</m:t>
                              </m:r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it-IT" sz="1200" b="0" i="1" kern="1000" smtClean="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it-IT" sz="1200" b="0" i="1" kern="1000" smtClean="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𝑚𝑜𝑛𝑡𝑒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it-IT" sz="1200" b="0" i="1" kern="100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1200" b="0" i="1" kern="100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             </m:t>
                              </m:r>
                              <m:r>
                                <a:rPr lang="it-IT" sz="1200" b="0" i="1" kern="100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                            </m:t>
                              </m:r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𝑠𝑒</m:t>
                              </m:r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it-IT" sz="1200" b="0" i="1" kern="1000" smtClean="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200" i="1" kern="100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it-IT" sz="1200" b="0" i="1" kern="1000" smtClean="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𝑚𝑜𝑛𝑡𝑒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sz="1200" i="1" kern="10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200" i="1" kern="10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it-IT" dirty="0"/>
              </a:p>
              <a:p>
                <a:pPr algn="just"/>
                <a:endParaRPr lang="it-IT" dirty="0"/>
              </a:p>
              <a:p>
                <a:pPr algn="just"/>
                <a:r>
                  <a:rPr lang="it-IT" dirty="0"/>
                  <a:t>La portata attraverso il meato G</a:t>
                </a:r>
                <a:r>
                  <a:rPr lang="it-IT" baseline="-25000" dirty="0"/>
                  <a:t>3</a:t>
                </a:r>
                <a:r>
                  <a:rPr lang="it-IT" dirty="0"/>
                  <a:t> è calcolata integrando le equazioni di Reynolds:</a:t>
                </a:r>
              </a:p>
              <a:p>
                <a:pPr algn="just"/>
                <a:endParaRPr lang="it-IT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GB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3</m:t>
                          </m:r>
                        </m:sub>
                      </m:sSub>
                      <m:r>
                        <a:rPr lang="en-GB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it-IT" sz="1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3</m:t>
                              </m:r>
                            </m:sup>
                          </m:sSup>
                          <m:d>
                            <m:dPr>
                              <m:ctrlP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it-IT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it-IT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a:rPr lang="en-GB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6</m:t>
                          </m:r>
                          <m: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𝜇</m:t>
                          </m:r>
                          <m:r>
                            <a:rPr lang="en-GB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𝑅𝑇</m:t>
                          </m:r>
                        </m:den>
                      </m:f>
                      <m:d>
                        <m:dPr>
                          <m:ctrlPr>
                            <a:rPr lang="it-IT" sz="1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𝑙</m:t>
                              </m:r>
                            </m:den>
                          </m:f>
                          <m:r>
                            <a:rPr lang="en-GB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𝑙</m:t>
                              </m:r>
                            </m:num>
                            <m:den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𝐵</m:t>
                              </m:r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GB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𝑏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it-IT" sz="1200" dirty="0"/>
              </a:p>
              <a:p>
                <a:pPr algn="just"/>
                <a:endParaRPr lang="it-IT" sz="1200" dirty="0"/>
              </a:p>
              <a:p>
                <a:pPr algn="just"/>
                <a:r>
                  <a:rPr lang="it-IT" dirty="0"/>
                  <a:t>La pressione in uscita dal foro P</a:t>
                </a:r>
                <a:r>
                  <a:rPr lang="it-IT" baseline="-25000" dirty="0"/>
                  <a:t>2</a:t>
                </a:r>
                <a:r>
                  <a:rPr lang="it-IT" dirty="0"/>
                  <a:t> e quella nel meato P</a:t>
                </a:r>
                <a:r>
                  <a:rPr lang="it-IT" baseline="-25000" dirty="0"/>
                  <a:t>0</a:t>
                </a:r>
                <a:r>
                  <a:rPr lang="it-IT" dirty="0"/>
                  <a:t> sono legate da una relazione semi-empirica (L):</a:t>
                </a:r>
              </a:p>
              <a:p>
                <a:pPr algn="just"/>
                <a:endParaRPr lang="it-IT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 smtClean="0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</m:ctrlPr>
                        </m:sSubPr>
                        <m:e>
                          <m: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  <m:t>𝑃</m:t>
                          </m:r>
                        </m:e>
                        <m:sub>
                          <m: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  <m:t>0</m:t>
                          </m:r>
                        </m:sub>
                      </m:sSub>
                      <m:r>
                        <a:rPr lang="it-IT" sz="1200" i="1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</m:ctrlPr>
                        </m:dPr>
                        <m:e>
                          <m: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  <m:t>1−</m:t>
                          </m:r>
                          <m:sSup>
                            <m:sSupPr>
                              <m:ctrlP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  <a:ea typeface="Malgun Gothic" panose="020B0503020000020004" pitchFamily="34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  <m:sup>
                              <m:d>
                                <m:dPr>
                                  <m:ctrlPr>
                                    <a:rPr lang="it-IT" sz="1200" i="1">
                                      <a:effectLst/>
                                      <a:latin typeface="Cambria Math" panose="02040503050406030204" pitchFamily="18" charset="0"/>
                                      <a:ea typeface="Malgun Gothic" panose="020B0503020000020004" pitchFamily="34" charset="-127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1200" i="1">
                                          <a:effectLst/>
                                          <a:latin typeface="Cambria Math" panose="02040503050406030204" pitchFamily="18" charset="0"/>
                                          <a:ea typeface="Malgun Gothic" panose="020B0503020000020004" pitchFamily="34" charset="-127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sz="1200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2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𝑏</m:t>
                                          </m:r>
                                        </m:e>
                                        <m:sub>
                                          <m:r>
                                            <a:rPr lang="it-IT" sz="12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sz="1200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2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it-IT" sz="12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𝜇</m:t>
                                          </m:r>
                                          <m:r>
                                            <a:rPr lang="it-IT" sz="12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sup>
                          </m:sSup>
                        </m:e>
                      </m:d>
                      <m:r>
                        <a:rPr lang="it-IT" sz="1200" i="1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 </m:t>
                      </m:r>
                      <m:d>
                        <m:dPr>
                          <m:ctrlP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  <a:ea typeface="Malgun Gothic" panose="020B0503020000020004" pitchFamily="34" charset="-127"/>
                                </a:rPr>
                              </m:ctrlPr>
                            </m:sSubPr>
                            <m:e>
                              <m: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  <a:ea typeface="Malgun Gothic" panose="020B0503020000020004" pitchFamily="34" charset="-127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  <a:ea typeface="Malgun Gothic" panose="020B0503020000020004" pitchFamily="34" charset="-127"/>
                                </a:rPr>
                                <m:t>2</m:t>
                              </m:r>
                            </m:sub>
                          </m:sSub>
                          <m: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  <a:ea typeface="Malgun Gothic" panose="020B0503020000020004" pitchFamily="34" charset="-127"/>
                                </a:rPr>
                              </m:ctrlPr>
                            </m:sSubPr>
                            <m:e>
                              <m: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  <a:ea typeface="Malgun Gothic" panose="020B0503020000020004" pitchFamily="34" charset="-127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200" i="1">
                                  <a:effectLst/>
                                  <a:latin typeface="Cambria Math" panose="02040503050406030204" pitchFamily="18" charset="0"/>
                                  <a:ea typeface="Malgun Gothic" panose="020B0503020000020004" pitchFamily="34" charset="-127"/>
                                </a:rPr>
                                <m:t>𝑎</m:t>
                              </m:r>
                            </m:sub>
                          </m:sSub>
                        </m:e>
                      </m:d>
                      <m:r>
                        <a:rPr lang="it-IT" sz="1200" i="1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</a:rPr>
                        <m:t>+ </m:t>
                      </m:r>
                      <m:sSub>
                        <m:sSubPr>
                          <m:ctrlP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</m:ctrlPr>
                        </m:sSubPr>
                        <m:e>
                          <m: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  <m:t>𝑃</m:t>
                          </m:r>
                        </m:e>
                        <m:sub>
                          <m: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  <m:t>𝑎</m:t>
                          </m:r>
                          <m:r>
                            <a:rPr lang="it-IT" sz="1200" i="1">
                              <a:effectLst/>
                              <a:latin typeface="Cambria Math" panose="02040503050406030204" pitchFamily="18" charset="0"/>
                              <a:ea typeface="Malgun Gothic" panose="020B0503020000020004" pitchFamily="34" charset="-127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it-IT" sz="120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9C61E2C-3B7D-C078-CBB3-2E905A01A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00" y="1338258"/>
                <a:ext cx="4812469" cy="4849276"/>
              </a:xfrm>
              <a:prstGeom prst="rect">
                <a:avLst/>
              </a:prstGeom>
              <a:blipFill>
                <a:blip r:embed="rId4"/>
                <a:stretch>
                  <a:fillRect l="-633" t="-377" r="-6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355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0" y="317970"/>
            <a:ext cx="419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BANCO PROVA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8C8581C-5C43-2E8F-DB9C-BC0238BF8563}"/>
              </a:ext>
            </a:extLst>
          </p:cNvPr>
          <p:cNvSpPr txBox="1"/>
          <p:nvPr/>
        </p:nvSpPr>
        <p:spPr>
          <a:xfrm>
            <a:off x="726499" y="994157"/>
            <a:ext cx="64183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it-IT" cap="all" dirty="0"/>
              <a:t>Banco prova per la caratterizzazione delle membrane</a:t>
            </a:r>
          </a:p>
        </p:txBody>
      </p:sp>
      <p:pic>
        <p:nvPicPr>
          <p:cNvPr id="15" name="Immagine 14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324D4B0D-3FCE-6B2B-A72A-60D999542F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19" y="4247329"/>
            <a:ext cx="4756057" cy="2292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magine 15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57F516DD-6582-C260-32EA-28B74E8627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732" y="4247494"/>
            <a:ext cx="4756057" cy="229253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A98F132-2C3D-2FAD-5B71-1ED009B36E19}"/>
              </a:ext>
            </a:extLst>
          </p:cNvPr>
          <p:cNvSpPr txBox="1"/>
          <p:nvPr/>
        </p:nvSpPr>
        <p:spPr>
          <a:xfrm>
            <a:off x="2079102" y="4104997"/>
            <a:ext cx="257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z="1200" dirty="0"/>
              <a:t>Curva di spostamento della membrana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4CE444A-828C-E7E1-6D7C-78B4416747B0}"/>
              </a:ext>
            </a:extLst>
          </p:cNvPr>
          <p:cNvSpPr txBox="1"/>
          <p:nvPr/>
        </p:nvSpPr>
        <p:spPr>
          <a:xfrm>
            <a:off x="7507515" y="4104997"/>
            <a:ext cx="257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z="1200" dirty="0"/>
              <a:t>Curva di consumo d’aria</a:t>
            </a:r>
          </a:p>
        </p:txBody>
      </p:sp>
      <p:pic>
        <p:nvPicPr>
          <p:cNvPr id="2" name="Immagine 1" descr="Immagine che contiene interno, macchina, macchina da cucire, Jig&#10;&#10;Descrizione generata automaticamente">
            <a:extLst>
              <a:ext uri="{FF2B5EF4-FFF2-40B4-BE49-F238E27FC236}">
                <a16:creationId xmlns:a16="http://schemas.microsoft.com/office/drawing/2014/main" id="{9391421C-F7FF-ED96-DF3C-7D0FE94DDB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0178" y="1536696"/>
            <a:ext cx="2513164" cy="222182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CC10802-1155-E1FB-6EC2-F63DBC5FF1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771" y="1460304"/>
            <a:ext cx="5966131" cy="237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39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FF219769-D281-8843-C1C5-F7D5193AF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21" y="4392464"/>
            <a:ext cx="4452837" cy="2147566"/>
          </a:xfrm>
          <a:prstGeom prst="rect">
            <a:avLst/>
          </a:prstGeom>
        </p:spPr>
      </p:pic>
      <p:pic>
        <p:nvPicPr>
          <p:cNvPr id="24" name="Immagine 23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86D7529E-9E92-37BA-C160-231E860324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828" y="4392464"/>
            <a:ext cx="4452837" cy="214756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0" y="317970"/>
            <a:ext cx="419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BANCO PROVA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224A219-BC22-01D1-7652-7A7B82893D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87" y="1608789"/>
            <a:ext cx="4858513" cy="2554404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38CE1A1B-2B2C-F148-0863-702568AAAD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1882" y="1264212"/>
            <a:ext cx="2043402" cy="273621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57C2462-D11C-ABF1-A023-0E4F782DD1BC}"/>
              </a:ext>
            </a:extLst>
          </p:cNvPr>
          <p:cNvSpPr txBox="1"/>
          <p:nvPr/>
        </p:nvSpPr>
        <p:spPr>
          <a:xfrm>
            <a:off x="726500" y="994157"/>
            <a:ext cx="5789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it-IT" cap="all" dirty="0"/>
              <a:t>Banco per prove statiche e dinamiche sul pattino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F71A34E-2B30-CF39-16B2-BD3BDC2C5A96}"/>
              </a:ext>
            </a:extLst>
          </p:cNvPr>
          <p:cNvSpPr txBox="1"/>
          <p:nvPr/>
        </p:nvSpPr>
        <p:spPr>
          <a:xfrm>
            <a:off x="1370582" y="4246993"/>
            <a:ext cx="257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z="1200" dirty="0"/>
              <a:t>Curva di capacità di carico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F293C8D-41BF-762E-45C2-CC0EB6CE1BA9}"/>
              </a:ext>
            </a:extLst>
          </p:cNvPr>
          <p:cNvSpPr txBox="1"/>
          <p:nvPr/>
        </p:nvSpPr>
        <p:spPr>
          <a:xfrm>
            <a:off x="5688693" y="4246996"/>
            <a:ext cx="257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z="1200" dirty="0"/>
              <a:t>Curva di portata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005831E1-A451-E532-DA49-FBA606E94864}"/>
              </a:ext>
            </a:extLst>
          </p:cNvPr>
          <p:cNvCxnSpPr>
            <a:cxnSpLocks/>
          </p:cNvCxnSpPr>
          <p:nvPr/>
        </p:nvCxnSpPr>
        <p:spPr>
          <a:xfrm flipH="1">
            <a:off x="1504289" y="4734888"/>
            <a:ext cx="543749" cy="13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FE9D7278-D677-2AAD-CA75-3C70A52B0994}"/>
              </a:ext>
            </a:extLst>
          </p:cNvPr>
          <p:cNvCxnSpPr>
            <a:cxnSpLocks/>
          </p:cNvCxnSpPr>
          <p:nvPr/>
        </p:nvCxnSpPr>
        <p:spPr>
          <a:xfrm flipH="1">
            <a:off x="3214232" y="5292706"/>
            <a:ext cx="315904" cy="351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115CF2DA-EB61-CBE9-1A30-53466AA89BE2}"/>
              </a:ext>
            </a:extLst>
          </p:cNvPr>
          <p:cNvCxnSpPr>
            <a:cxnSpLocks/>
          </p:cNvCxnSpPr>
          <p:nvPr/>
        </p:nvCxnSpPr>
        <p:spPr>
          <a:xfrm>
            <a:off x="2659827" y="6133193"/>
            <a:ext cx="554405" cy="35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DA7797AF-E03B-B5B3-5BD9-FB6D44DAAACF}"/>
              </a:ext>
            </a:extLst>
          </p:cNvPr>
          <p:cNvCxnSpPr>
            <a:cxnSpLocks/>
          </p:cNvCxnSpPr>
          <p:nvPr/>
        </p:nvCxnSpPr>
        <p:spPr>
          <a:xfrm flipH="1">
            <a:off x="3667784" y="5900718"/>
            <a:ext cx="937863" cy="350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04E4655-9EF8-C675-1C58-A6F7F4F5BE25}"/>
              </a:ext>
            </a:extLst>
          </p:cNvPr>
          <p:cNvSpPr txBox="1"/>
          <p:nvPr/>
        </p:nvSpPr>
        <p:spPr>
          <a:xfrm>
            <a:off x="1987366" y="4581566"/>
            <a:ext cx="215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DD2F83F-D5C5-0603-6FC2-C9692BB881D7}"/>
              </a:ext>
            </a:extLst>
          </p:cNvPr>
          <p:cNvSpPr txBox="1"/>
          <p:nvPr/>
        </p:nvSpPr>
        <p:spPr>
          <a:xfrm>
            <a:off x="3452631" y="5099347"/>
            <a:ext cx="215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62D988F-D60C-9C77-273B-7C2F78E260AA}"/>
              </a:ext>
            </a:extLst>
          </p:cNvPr>
          <p:cNvSpPr txBox="1"/>
          <p:nvPr/>
        </p:nvSpPr>
        <p:spPr>
          <a:xfrm>
            <a:off x="2473748" y="5999084"/>
            <a:ext cx="215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8F37DD4-3C1D-9C72-788F-742B772036DD}"/>
              </a:ext>
            </a:extLst>
          </p:cNvPr>
          <p:cNvSpPr txBox="1"/>
          <p:nvPr/>
        </p:nvSpPr>
        <p:spPr>
          <a:xfrm>
            <a:off x="4563313" y="5720730"/>
            <a:ext cx="215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92FCA1B9-B89B-C64F-CB4C-77CC35160F87}"/>
              </a:ext>
            </a:extLst>
          </p:cNvPr>
          <p:cNvCxnSpPr>
            <a:cxnSpLocks/>
          </p:cNvCxnSpPr>
          <p:nvPr/>
        </p:nvCxnSpPr>
        <p:spPr>
          <a:xfrm>
            <a:off x="5707850" y="5639196"/>
            <a:ext cx="145882" cy="436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8CAC611F-D341-0C2A-A456-87E61EE341EC}"/>
              </a:ext>
            </a:extLst>
          </p:cNvPr>
          <p:cNvCxnSpPr>
            <a:cxnSpLocks/>
          </p:cNvCxnSpPr>
          <p:nvPr/>
        </p:nvCxnSpPr>
        <p:spPr>
          <a:xfrm flipH="1" flipV="1">
            <a:off x="7586380" y="4742883"/>
            <a:ext cx="126632" cy="363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8890716F-10D9-5E40-CF0B-F093616A677D}"/>
              </a:ext>
            </a:extLst>
          </p:cNvPr>
          <p:cNvCxnSpPr>
            <a:cxnSpLocks/>
          </p:cNvCxnSpPr>
          <p:nvPr/>
        </p:nvCxnSpPr>
        <p:spPr>
          <a:xfrm>
            <a:off x="7031975" y="5922427"/>
            <a:ext cx="554405" cy="35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5C26DB6D-8359-11D1-4CA2-4693AF657979}"/>
              </a:ext>
            </a:extLst>
          </p:cNvPr>
          <p:cNvCxnSpPr>
            <a:cxnSpLocks/>
            <a:stCxn id="35" idx="2"/>
          </p:cNvCxnSpPr>
          <p:nvPr/>
        </p:nvCxnSpPr>
        <p:spPr>
          <a:xfrm flipH="1">
            <a:off x="8117639" y="5762307"/>
            <a:ext cx="515426" cy="244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D5BEAEF-2CF9-4776-FFC0-1AB9B7A13848}"/>
              </a:ext>
            </a:extLst>
          </p:cNvPr>
          <p:cNvSpPr txBox="1"/>
          <p:nvPr/>
        </p:nvSpPr>
        <p:spPr>
          <a:xfrm>
            <a:off x="5525935" y="5427794"/>
            <a:ext cx="215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3A47829-4A79-F392-8666-C888D36E84FF}"/>
              </a:ext>
            </a:extLst>
          </p:cNvPr>
          <p:cNvSpPr txBox="1"/>
          <p:nvPr/>
        </p:nvSpPr>
        <p:spPr>
          <a:xfrm>
            <a:off x="7586380" y="5090356"/>
            <a:ext cx="215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F04F566B-3AF0-1D9D-12C0-631E1CD8302B}"/>
              </a:ext>
            </a:extLst>
          </p:cNvPr>
          <p:cNvSpPr txBox="1"/>
          <p:nvPr/>
        </p:nvSpPr>
        <p:spPr>
          <a:xfrm>
            <a:off x="6816822" y="5788218"/>
            <a:ext cx="215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1A77EB69-C796-861C-3FAD-9F477A92F020}"/>
              </a:ext>
            </a:extLst>
          </p:cNvPr>
          <p:cNvSpPr txBox="1"/>
          <p:nvPr/>
        </p:nvSpPr>
        <p:spPr>
          <a:xfrm>
            <a:off x="8525488" y="5516086"/>
            <a:ext cx="215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D1901B5-E1D0-5791-0C10-A5E703EA8F15}"/>
              </a:ext>
            </a:extLst>
          </p:cNvPr>
          <p:cNvSpPr txBox="1"/>
          <p:nvPr/>
        </p:nvSpPr>
        <p:spPr>
          <a:xfrm>
            <a:off x="9148490" y="4704676"/>
            <a:ext cx="249008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ZONE DI FUNZIONAMENTO:</a:t>
            </a: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1714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AB: tratto di bypass</a:t>
            </a:r>
          </a:p>
          <a:p>
            <a:pPr marL="1714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B: punto di inizio regolazione</a:t>
            </a:r>
          </a:p>
          <a:p>
            <a:pPr marL="1714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BC: zona di regolazione</a:t>
            </a:r>
          </a:p>
          <a:p>
            <a:pPr marL="1714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C: fine regolazione</a:t>
            </a:r>
          </a:p>
          <a:p>
            <a:pPr marL="1714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CD: tratto di saturazione</a:t>
            </a:r>
          </a:p>
        </p:txBody>
      </p:sp>
    </p:spTree>
    <p:extLst>
      <p:ext uri="{BB962C8B-B14F-4D97-AF65-F5344CB8AC3E}">
        <p14:creationId xmlns:p14="http://schemas.microsoft.com/office/powerpoint/2010/main" val="2152229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0" y="317970"/>
            <a:ext cx="419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RISULTATI SPERIMENTALI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7D7D163-D078-C3C9-9B3B-1C706D2C3D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7" y="1982398"/>
            <a:ext cx="3530432" cy="1703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099F18F-C79C-99C8-9979-8840122C27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784" y="1982398"/>
            <a:ext cx="3530432" cy="1703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1BC6E69B-1B2D-4415-2EE6-66C1825776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131" y="1982398"/>
            <a:ext cx="3532487" cy="170368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07CF437-B572-799E-CB61-603B4EC6D710}"/>
              </a:ext>
            </a:extLst>
          </p:cNvPr>
          <p:cNvSpPr txBox="1"/>
          <p:nvPr/>
        </p:nvSpPr>
        <p:spPr>
          <a:xfrm>
            <a:off x="726500" y="994157"/>
            <a:ext cx="6364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it-IT" cap="all" dirty="0"/>
              <a:t>VALIDAZIONE MODELLO ‘’1’’ DI CARATTERIZZAZIONE STATICA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361D177-6B1A-5D27-B548-21FA816DF4F3}"/>
              </a:ext>
            </a:extLst>
          </p:cNvPr>
          <p:cNvSpPr txBox="1"/>
          <p:nvPr/>
        </p:nvSpPr>
        <p:spPr>
          <a:xfrm>
            <a:off x="720436" y="1334608"/>
            <a:ext cx="2380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Setup prove valide: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Membrana s = 50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d</a:t>
            </a:r>
            <a:r>
              <a:rPr lang="it-IT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8mm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3bar (relativi)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D55226E-0DF4-649F-F732-98C27B0FE50E}"/>
              </a:ext>
            </a:extLst>
          </p:cNvPr>
          <p:cNvSpPr txBox="1"/>
          <p:nvPr/>
        </p:nvSpPr>
        <p:spPr>
          <a:xfrm>
            <a:off x="748536" y="3854824"/>
            <a:ext cx="261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/>
              <a:t>Setup prove con errore di montaggio:</a:t>
            </a:r>
          </a:p>
          <a:p>
            <a:r>
              <a:rPr lang="it-IT" dirty="0"/>
              <a:t>Membrana s = 100</a:t>
            </a:r>
            <a:r>
              <a:rPr lang="el-GR" dirty="0"/>
              <a:t>μ</a:t>
            </a:r>
            <a:r>
              <a:rPr lang="it-IT" dirty="0"/>
              <a:t>m, dm = 8mm</a:t>
            </a:r>
          </a:p>
          <a:p>
            <a:r>
              <a:rPr lang="it-IT" dirty="0"/>
              <a:t>Ps = 3bar (relativi)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30C78004-A247-EF57-9725-7A822B673B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6" y="4528113"/>
            <a:ext cx="3530971" cy="1703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8373ABE0-E5AB-B167-6BFD-A2D23F7F40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734" y="4528113"/>
            <a:ext cx="3530885" cy="1703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magine 23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7DD2EC03-B4BC-3BC2-0AE6-AF9165F317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682" y="4528112"/>
            <a:ext cx="3532487" cy="1703689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5E4368F-6275-5494-9E6F-4C2F3E2D9D1D}"/>
              </a:ext>
            </a:extLst>
          </p:cNvPr>
          <p:cNvSpPr txBox="1"/>
          <p:nvPr/>
        </p:nvSpPr>
        <p:spPr>
          <a:xfrm>
            <a:off x="8869779" y="1930139"/>
            <a:ext cx="16751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Spostamento membrana </a:t>
            </a:r>
            <a:r>
              <a:rPr lang="it-IT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3bar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9EC6399-3B29-05F9-8530-36B9018DA94A}"/>
              </a:ext>
            </a:extLst>
          </p:cNvPr>
          <p:cNvSpPr txBox="1"/>
          <p:nvPr/>
        </p:nvSpPr>
        <p:spPr>
          <a:xfrm>
            <a:off x="8869779" y="4462566"/>
            <a:ext cx="16751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Spostamento membrana </a:t>
            </a:r>
            <a:r>
              <a:rPr lang="it-IT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3bar</a:t>
            </a:r>
          </a:p>
        </p:txBody>
      </p:sp>
    </p:spTree>
    <p:extLst>
      <p:ext uri="{BB962C8B-B14F-4D97-AF65-F5344CB8AC3E}">
        <p14:creationId xmlns:p14="http://schemas.microsoft.com/office/powerpoint/2010/main" val="599504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BBF64A-3DFE-057E-51FB-A04505A8CCB2}"/>
              </a:ext>
            </a:extLst>
          </p:cNvPr>
          <p:cNvSpPr txBox="1"/>
          <p:nvPr/>
        </p:nvSpPr>
        <p:spPr>
          <a:xfrm>
            <a:off x="726500" y="317970"/>
            <a:ext cx="419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RISULTATI SPERIMENTALI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E9C8DEF-5E93-FD0B-E2C2-E4FB6C39E320}"/>
              </a:ext>
            </a:extLst>
          </p:cNvPr>
          <p:cNvCxnSpPr>
            <a:cxnSpLocks/>
          </p:cNvCxnSpPr>
          <p:nvPr/>
        </p:nvCxnSpPr>
        <p:spPr>
          <a:xfrm>
            <a:off x="726501" y="887506"/>
            <a:ext cx="1077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5DE5C595-B865-E38C-42DA-6BEC2F8D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4895" b="18373"/>
          <a:stretch/>
        </p:blipFill>
        <p:spPr>
          <a:xfrm>
            <a:off x="9769990" y="80682"/>
            <a:ext cx="1731728" cy="80682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25A6FC3-BFC1-56DB-8442-0C3CF97ED7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252" y="1524904"/>
            <a:ext cx="4808219" cy="232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298049F-DA6A-7A3B-39D3-BCBBCA42E3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855" y="2778338"/>
            <a:ext cx="4808219" cy="2320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CA1C35AB-DA68-CE79-6913-C4CE1EB9DA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252" y="4023081"/>
            <a:ext cx="4808219" cy="232083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C267ADA-FC8B-EAB4-21E5-7AE99DD0842D}"/>
              </a:ext>
            </a:extLst>
          </p:cNvPr>
          <p:cNvSpPr txBox="1"/>
          <p:nvPr/>
        </p:nvSpPr>
        <p:spPr>
          <a:xfrm>
            <a:off x="726500" y="994157"/>
            <a:ext cx="655284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it-IT" cap="all" dirty="0"/>
              <a:t>CONFRONTO CONFIGURAZIONI DI FISSAGGIO DELLA MEMBRANA</a:t>
            </a:r>
            <a:endParaRPr lang="it-IT" dirty="0"/>
          </a:p>
          <a:p>
            <a:pPr algn="just"/>
            <a:endParaRPr lang="it-IT" sz="1600" dirty="0"/>
          </a:p>
          <a:p>
            <a:pPr algn="just"/>
            <a:r>
              <a:rPr lang="it-IT" sz="1200" dirty="0"/>
              <a:t>Setup: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/>
              <a:t>Membrana s = 50</a:t>
            </a:r>
            <a:r>
              <a:rPr lang="el-GR" sz="1200" dirty="0"/>
              <a:t>μ</a:t>
            </a:r>
            <a:r>
              <a:rPr lang="it-IT" sz="1200" dirty="0"/>
              <a:t>m, d</a:t>
            </a:r>
            <a:r>
              <a:rPr lang="it-IT" sz="1200" baseline="-25000" dirty="0"/>
              <a:t>m</a:t>
            </a:r>
            <a:r>
              <a:rPr lang="it-IT" sz="1200" dirty="0"/>
              <a:t> = 6mm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/>
              <a:t>P</a:t>
            </a:r>
            <a:r>
              <a:rPr lang="it-IT" sz="1200" baseline="-25000" dirty="0"/>
              <a:t>s</a:t>
            </a:r>
            <a:r>
              <a:rPr lang="it-IT" sz="1200" dirty="0"/>
              <a:t> = 4bar (relativi)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/>
              <a:t>X</a:t>
            </a:r>
            <a:r>
              <a:rPr lang="it-IT" sz="1200" baseline="-25000" dirty="0"/>
              <a:t>0</a:t>
            </a:r>
            <a:r>
              <a:rPr lang="it-IT" sz="1200" dirty="0"/>
              <a:t> = -70</a:t>
            </a:r>
            <a:r>
              <a:rPr lang="el-GR" sz="1200" dirty="0"/>
              <a:t> μ</a:t>
            </a:r>
            <a:r>
              <a:rPr lang="it-IT" sz="1200" dirty="0"/>
              <a:t>m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4768218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648</Words>
  <Application>Microsoft Office PowerPoint</Application>
  <PresentationFormat>Widescreen</PresentationFormat>
  <Paragraphs>139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Daniele Viadana</dc:creator>
  <cp:lastModifiedBy>Daniele Viadana</cp:lastModifiedBy>
  <cp:revision>8</cp:revision>
  <dcterms:created xsi:type="dcterms:W3CDTF">2023-11-29T10:06:32Z</dcterms:created>
  <dcterms:modified xsi:type="dcterms:W3CDTF">2023-12-05T15:50:21Z</dcterms:modified>
</cp:coreProperties>
</file>